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1" r:id="rId4"/>
  </p:sldMasterIdLst>
  <p:notesMasterIdLst>
    <p:notesMasterId r:id="rId17"/>
  </p:notesMasterIdLst>
  <p:handoutMasterIdLst>
    <p:handoutMasterId r:id="rId18"/>
  </p:handoutMasterIdLst>
  <p:sldIdLst>
    <p:sldId id="348" r:id="rId5"/>
    <p:sldId id="395" r:id="rId6"/>
    <p:sldId id="391" r:id="rId7"/>
    <p:sldId id="357" r:id="rId8"/>
    <p:sldId id="370" r:id="rId9"/>
    <p:sldId id="386" r:id="rId10"/>
    <p:sldId id="383" r:id="rId11"/>
    <p:sldId id="384" r:id="rId12"/>
    <p:sldId id="393" r:id="rId13"/>
    <p:sldId id="392" r:id="rId14"/>
    <p:sldId id="394" r:id="rId15"/>
    <p:sldId id="39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AB3"/>
    <a:srgbClr val="535C13"/>
    <a:srgbClr val="000818"/>
    <a:srgbClr val="2C145C"/>
    <a:srgbClr val="660066"/>
    <a:srgbClr val="F511CA"/>
    <a:srgbClr val="F0F5D0"/>
    <a:srgbClr val="A2060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88608" autoAdjust="0"/>
  </p:normalViewPr>
  <p:slideViewPr>
    <p:cSldViewPr snapToGrid="0">
      <p:cViewPr varScale="1">
        <p:scale>
          <a:sx n="69" d="100"/>
          <a:sy n="69" d="100"/>
        </p:scale>
        <p:origin x="600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CC5FF20-094C-4B4C-8503-77856AD48D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AB9C37-3162-492E-B7A4-B3468F930D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63D420-8D24-4DB9-A857-19EF607B88A8}" type="datetimeFigureOut">
              <a:rPr lang="en-US" smtClean="0"/>
              <a:t>2/18/2020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5772A6-A2D0-4E9E-A5BB-A4C5956808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B8032-AFD5-4AF4-B658-6795E74657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7D5C99-9F83-458D-90B6-E6ED176E7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3212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840FA-1869-4E60-9E07-29E4497986F1}" type="datetimeFigureOut">
              <a:rPr lang="en-US" smtClean="0"/>
              <a:t>2/18/2020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9B8ACA-7904-40BD-B38E-FD81EA5319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622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7700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average revenue for Meat/Poultry is $810.81, 6 products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average revenue for Produce is $695.87, 5 products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P-value of Meat/Poultry and Produce comparison is  0.5359</a:t>
            </a:r>
            <a:r>
              <a:rPr lang="en-US" dirty="0"/>
              <a:t> with a mean diff of -114.</a:t>
            </a:r>
          </a:p>
          <a:p>
            <a:endParaRPr lang="en-US" dirty="0"/>
          </a:p>
          <a:p>
            <a:r>
              <a:rPr lang="en-US" dirty="0"/>
              <a:t>The average revenue for Dairy Products is $593.86 , 10 products</a:t>
            </a:r>
          </a:p>
          <a:p>
            <a:endParaRPr lang="en-US" dirty="0"/>
          </a:p>
          <a:p>
            <a:r>
              <a:rPr lang="en-US" dirty="0"/>
              <a:t>The average revenue for Grains/Cereals is $421.17 , 7 products</a:t>
            </a:r>
          </a:p>
          <a:p>
            <a:r>
              <a:rPr lang="en-US" dirty="0"/>
              <a:t>The average revenue for Seafood is $353.61 , 12 products</a:t>
            </a:r>
          </a:p>
          <a:p>
            <a:r>
              <a:rPr lang="en-US" dirty="0"/>
              <a:t>The average revenue for Condiments is $455.54 , 12 products</a:t>
            </a:r>
          </a:p>
          <a:p>
            <a:r>
              <a:rPr lang="en-US" dirty="0"/>
              <a:t>The average revenue for Confections is $426.83 , 13 products</a:t>
            </a:r>
          </a:p>
          <a:p>
            <a:r>
              <a:rPr lang="en-US" dirty="0"/>
              <a:t>The average revenue for Beverages is $399.77 , 12 products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51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years,</a:t>
            </a:r>
          </a:p>
          <a:p>
            <a:r>
              <a:rPr lang="en-US" dirty="0"/>
              <a:t>830 orders</a:t>
            </a:r>
          </a:p>
          <a:p>
            <a:r>
              <a:rPr lang="en-US" dirty="0"/>
              <a:t>2155 line items</a:t>
            </a:r>
          </a:p>
          <a:p>
            <a:endParaRPr lang="en-US" dirty="0"/>
          </a:p>
          <a:p>
            <a:r>
              <a:rPr lang="en-US" dirty="0"/>
              <a:t>Average prices ~$26.00 </a:t>
            </a:r>
          </a:p>
          <a:p>
            <a:r>
              <a:rPr lang="en-US" dirty="0"/>
              <a:t>Average Qty 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811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Worldwide Provisioner </a:t>
            </a:r>
          </a:p>
          <a:p>
            <a:r>
              <a:rPr lang="en-US" sz="1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Fine Foods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77 products, 8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Sales Staff serving 9 Regions Globally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8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en-US" sz="12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Hypothesis Testing Evaluation</a:t>
            </a:r>
            <a:endParaRPr lang="en-US" sz="1200" i="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en-US" sz="12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 from April 2012 – June 2014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Staff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by Category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Regional Sales</a:t>
            </a:r>
          </a:p>
          <a:p>
            <a:r>
              <a:rPr lang="en-US" dirty="0"/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945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Average qty purchased is 23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Additional notes: For discounts 1%,2%,3%,4%, and 6% that were included in the original dataset, the amount of data provided was relatively small to evaluate the impact on the whole. This data was removed from further testing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There are 1297 samples in the 0.0 discount group. Avg qty 21</a:t>
            </a:r>
          </a:p>
          <a:p>
            <a:endParaRPr lang="en-US" dirty="0"/>
          </a:p>
          <a:p>
            <a:r>
              <a:rPr lang="en-US" dirty="0"/>
              <a:t>The following had adjusted p-values of .001 </a:t>
            </a:r>
          </a:p>
          <a:p>
            <a:r>
              <a:rPr lang="en-US" dirty="0"/>
              <a:t>There are 155 samples in the 0.15 discount group. Av qty 27</a:t>
            </a:r>
          </a:p>
          <a:p>
            <a:r>
              <a:rPr lang="en-US" dirty="0"/>
              <a:t>There are 182 samples in the 0.05 discount group. Av qty 27</a:t>
            </a:r>
          </a:p>
          <a:p>
            <a:r>
              <a:rPr lang="en-US" dirty="0"/>
              <a:t>There are 159 samples in the 0.2 discount group. Av qty 26</a:t>
            </a:r>
          </a:p>
          <a:p>
            <a:r>
              <a:rPr lang="en-US" dirty="0"/>
              <a:t>There are 151 samples in the 0.25 discount group. Av qty 27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are 170 samples in the 0.1 discount group. </a:t>
            </a:r>
            <a:r>
              <a:rPr lang="en-US" dirty="0" err="1"/>
              <a:t>Avt</a:t>
            </a:r>
            <a:r>
              <a:rPr lang="en-US" dirty="0"/>
              <a:t> qty 24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128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average revenue for Meat/Poultry is $810.81, 6 products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average revenue for Produce is $695.87, 5 products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P-value of Meat/Poultry and Produce comparison is  0.5359</a:t>
            </a:r>
            <a:r>
              <a:rPr lang="en-US" dirty="0"/>
              <a:t> with a mean diff of -114.</a:t>
            </a:r>
          </a:p>
          <a:p>
            <a:endParaRPr lang="en-US" dirty="0"/>
          </a:p>
          <a:p>
            <a:r>
              <a:rPr lang="en-US" dirty="0"/>
              <a:t>The average revenue for Dairy Products is $593.86 , 10 products</a:t>
            </a:r>
          </a:p>
          <a:p>
            <a:endParaRPr lang="en-US" dirty="0"/>
          </a:p>
          <a:p>
            <a:r>
              <a:rPr lang="en-US" dirty="0"/>
              <a:t>The average revenue for Grains/Cereals is $421.17 , 7 products</a:t>
            </a:r>
          </a:p>
          <a:p>
            <a:r>
              <a:rPr lang="en-US" dirty="0"/>
              <a:t>The average revenue for Seafood is $353.61 , 12 products</a:t>
            </a:r>
          </a:p>
          <a:p>
            <a:r>
              <a:rPr lang="en-US" dirty="0"/>
              <a:t>The average revenue for Condiments is $455.54 , 12 products</a:t>
            </a:r>
          </a:p>
          <a:p>
            <a:r>
              <a:rPr lang="en-US" dirty="0"/>
              <a:t>The average revenue for Confections is $426.83 , 13 products</a:t>
            </a:r>
          </a:p>
          <a:p>
            <a:r>
              <a:rPr lang="en-US" dirty="0"/>
              <a:t>The average revenue for Beverages is $399.77 , 12 products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852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Average spend across all data was $500.</a:t>
            </a:r>
          </a:p>
          <a:p>
            <a:endParaRPr lang="en-US" dirty="0"/>
          </a:p>
          <a:p>
            <a:r>
              <a:rPr lang="en-US" dirty="0"/>
              <a:t>There are 734 samples in the data set for Regions #Western Europe. </a:t>
            </a:r>
          </a:p>
          <a:p>
            <a:r>
              <a:rPr lang="en-US" dirty="0"/>
              <a:t>There are 353 samples in the data set for Regions #South America. </a:t>
            </a:r>
          </a:p>
          <a:p>
            <a:r>
              <a:rPr lang="en-US" dirty="0"/>
              <a:t>There are 71 samples in the data set for Regions #Central America. </a:t>
            </a:r>
          </a:p>
          <a:p>
            <a:r>
              <a:rPr lang="en-US" dirty="0"/>
              <a:t>There are 418 samples in the data set for Regions #North America.</a:t>
            </a:r>
          </a:p>
          <a:p>
            <a:r>
              <a:rPr lang="en-US" dirty="0"/>
              <a:t> There are 141 samples in the data set for Regions #Northern Europe. </a:t>
            </a:r>
          </a:p>
          <a:p>
            <a:r>
              <a:rPr lang="en-US" dirty="0"/>
              <a:t>There are 69 samples in the data set for Regions #Scandinavia. </a:t>
            </a:r>
          </a:p>
          <a:p>
            <a:r>
              <a:rPr lang="en-US" dirty="0"/>
              <a:t>There are 134 samples in the data set for Regions #Southern Europe. </a:t>
            </a:r>
          </a:p>
          <a:p>
            <a:r>
              <a:rPr lang="en-US" dirty="0"/>
              <a:t>There are 186 samples in the data set for Regions #British Isles. </a:t>
            </a:r>
          </a:p>
          <a:p>
            <a:r>
              <a:rPr lang="en-US" dirty="0"/>
              <a:t>There are 16 samples in the data set for Regions #Eastern Europe.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496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Employee information is as follows:</a:t>
            </a:r>
          </a:p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en-US" b="1" u="sng" dirty="0"/>
              <a:t>   </a:t>
            </a:r>
            <a:r>
              <a:rPr lang="en-US" sz="1200" b="1" i="0" u="sng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LastName</a:t>
            </a:r>
            <a:r>
              <a:rPr lang="en-US" b="1" u="sng" dirty="0"/>
              <a:t>   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FirstName</a:t>
            </a:r>
            <a:r>
              <a:rPr lang="en-US" b="1" u="sng" dirty="0"/>
              <a:t>  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Title</a:t>
            </a:r>
            <a:r>
              <a:rPr lang="en-US" b="1" u="sng" dirty="0"/>
              <a:t>                             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</a:t>
            </a:r>
            <a:r>
              <a:rPr lang="en-US" b="1" u="sng" dirty="0"/>
              <a:t> </a:t>
            </a:r>
          </a:p>
          <a:p>
            <a:pPr marL="228600" indent="-228600">
              <a:buAutoNum type="arabicPlain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Davolio</a:t>
            </a:r>
            <a:r>
              <a:rPr lang="en-US" dirty="0"/>
              <a:t> 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Nancy</a:t>
            </a:r>
            <a:r>
              <a:rPr lang="en-US" dirty="0"/>
              <a:t>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Representative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North America</a:t>
            </a:r>
            <a:r>
              <a:rPr lang="en-US" dirty="0"/>
              <a:t> </a:t>
            </a:r>
          </a:p>
          <a:p>
            <a:pPr marL="228600" indent="-228600">
              <a:buAutoNum type="arabicPlain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Fuller</a:t>
            </a:r>
            <a:r>
              <a:rPr lang="en-US" dirty="0"/>
              <a:t> 	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Andrew</a:t>
            </a:r>
            <a:r>
              <a:rPr lang="en-US" dirty="0"/>
              <a:t>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Vice President, Sales</a:t>
            </a:r>
            <a:r>
              <a:rPr lang="en-US" dirty="0"/>
              <a:t>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North America</a:t>
            </a:r>
            <a:r>
              <a:rPr lang="en-US" dirty="0"/>
              <a:t> </a:t>
            </a:r>
          </a:p>
          <a:p>
            <a:pPr marL="228600" indent="-228600">
              <a:buAutoNum type="arabicPlain" startAt="3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Leverling</a:t>
            </a:r>
            <a:r>
              <a:rPr lang="en-US" dirty="0"/>
              <a:t> 	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Janet</a:t>
            </a:r>
            <a:r>
              <a:rPr lang="en-US" dirty="0"/>
              <a:t>   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Representative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North America</a:t>
            </a:r>
            <a:r>
              <a:rPr lang="en-US" dirty="0"/>
              <a:t> </a:t>
            </a:r>
          </a:p>
          <a:p>
            <a:pPr marL="228600" indent="-228600">
              <a:buAutoNum type="arabicPlain" startAt="4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Peacock</a:t>
            </a:r>
            <a:r>
              <a:rPr lang="en-US" dirty="0"/>
              <a:t>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Margaret</a:t>
            </a:r>
            <a:r>
              <a:rPr lang="en-US" dirty="0"/>
              <a:t>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Representative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North America</a:t>
            </a:r>
            <a:r>
              <a:rPr lang="en-US" dirty="0"/>
              <a:t>  </a:t>
            </a:r>
          </a:p>
          <a:p>
            <a:pPr marL="228600" indent="-228600">
              <a:buAutoNum type="arabicPlain" startAt="4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Buchanan</a:t>
            </a:r>
            <a:r>
              <a:rPr lang="en-US" dirty="0"/>
              <a:t>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Steven</a:t>
            </a:r>
            <a:r>
              <a:rPr lang="en-US" dirty="0"/>
              <a:t> 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Manager</a:t>
            </a:r>
            <a:r>
              <a:rPr lang="en-US" dirty="0"/>
              <a:t>  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British Isles</a:t>
            </a:r>
            <a:r>
              <a:rPr lang="en-US" dirty="0"/>
              <a:t>  </a:t>
            </a:r>
          </a:p>
          <a:p>
            <a:pPr marL="228600" indent="-228600">
              <a:buAutoNum type="arabicPlain" startAt="4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Suyama</a:t>
            </a:r>
            <a:r>
              <a:rPr lang="en-US" dirty="0"/>
              <a:t> 	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Michael</a:t>
            </a:r>
            <a:r>
              <a:rPr lang="en-US" dirty="0"/>
              <a:t>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Representative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British Isles</a:t>
            </a:r>
            <a:r>
              <a:rPr lang="en-US" dirty="0"/>
              <a:t> </a:t>
            </a:r>
          </a:p>
          <a:p>
            <a:pPr marL="228600" indent="-228600">
              <a:buAutoNum type="arabicPlain" startAt="4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King</a:t>
            </a:r>
            <a:r>
              <a:rPr lang="en-US" dirty="0"/>
              <a:t>     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Robert</a:t>
            </a:r>
            <a:r>
              <a:rPr lang="en-US" dirty="0"/>
              <a:t>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Representative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British Isles</a:t>
            </a:r>
          </a:p>
          <a:p>
            <a:pPr marL="228600" indent="-228600">
              <a:buAutoNum type="arabicPlain" startAt="4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Callahan      Laura</a:t>
            </a:r>
            <a:r>
              <a:rPr lang="en-US" dirty="0"/>
              <a:t> 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Inside Sales Coordinator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North America</a:t>
            </a:r>
            <a:r>
              <a:rPr lang="en-US" dirty="0"/>
              <a:t> 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lain" startAt="4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Dodsworth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Anne</a:t>
            </a:r>
            <a:r>
              <a:rPr lang="en-US" dirty="0"/>
              <a:t>    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Representative</a:t>
            </a:r>
            <a:r>
              <a:rPr lang="en-US" dirty="0"/>
              <a:t>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British Isles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534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228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521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785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ipe Book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AB1659C-931B-4D88-9E3F-38E1657855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086024"/>
            <a:ext cx="12192000" cy="377197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34CD67-C668-42E8-AC37-E29C76B02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161" y="253423"/>
            <a:ext cx="11477512" cy="1476039"/>
          </a:xfrm>
        </p:spPr>
        <p:txBody>
          <a:bodyPr anchor="b">
            <a:noAutofit/>
          </a:bodyPr>
          <a:lstStyle>
            <a:lvl1pPr algn="l">
              <a:defRPr sz="6600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FD748F-42E3-495F-974D-1BDF0F1F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4499" y="1746836"/>
            <a:ext cx="9308752" cy="638022"/>
          </a:xfrm>
        </p:spPr>
        <p:txBody>
          <a:bodyPr>
            <a:normAutofit/>
          </a:bodyPr>
          <a:lstStyle>
            <a:lvl1pPr marL="0" indent="0" algn="l">
              <a:buNone/>
              <a:defRPr sz="3600" i="1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10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00143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92284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478517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84E944-0F47-4F5B-B61F-BAC4E53A4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6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091631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cipe Book Section Header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B3484B-5E1B-4FB8-9C34-B8AAEEA2C62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9120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114571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8512666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227510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840444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806125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9573E-1A36-4B0A-A263-7D991617B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92967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cipe Book Section Header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E2097EA0-E1A4-437B-A23F-488927B95FE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85104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7479091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Recipe Book Section Header"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768A34CA-EFA0-4BA9-9973-FE6DFC62D34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85104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32291238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3128102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040424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694128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140349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7E7EFE-BA1D-4539-A2E8-B54A45F8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3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5700368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Recipe Book Section Header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530A3C9-BDFF-45B5-ACC2-9E2B1F49C08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90426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9931467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30029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895125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57743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0" indent="0"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rgbClr val="535C1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rgbClr val="535C1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643309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677557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26AAE-852B-4A65-9BB6-7D2C0A191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657840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ributors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D233A8E-E8E2-428D-B3B1-4DD2D1AD48F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81701" y="1409382"/>
            <a:ext cx="6050280" cy="519715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EA2014FC-BC19-4F06-91E1-BBB98A5CE2A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78785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36776795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 descr="Compilation of food images">
            <a:extLst>
              <a:ext uri="{FF2B5EF4-FFF2-40B4-BE49-F238E27FC236}">
                <a16:creationId xmlns:a16="http://schemas.microsoft.com/office/drawing/2014/main" id="{314C1EF1-87EB-4B3A-89AA-6D88F06EAEEE}"/>
              </a:ext>
            </a:extLst>
          </p:cNvPr>
          <p:cNvGrpSpPr/>
          <p:nvPr userDrawn="1"/>
        </p:nvGrpSpPr>
        <p:grpSpPr>
          <a:xfrm>
            <a:off x="1" y="-5000"/>
            <a:ext cx="12191999" cy="6864928"/>
            <a:chOff x="1" y="-5000"/>
            <a:chExt cx="12191999" cy="686492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B1FDADB-8251-4DB4-B51F-AA2085E3C6F8}"/>
                </a:ext>
              </a:extLst>
            </p:cNvPr>
            <p:cNvSpPr/>
            <p:nvPr userDrawn="1"/>
          </p:nvSpPr>
          <p:spPr>
            <a:xfrm>
              <a:off x="5056909" y="-1"/>
              <a:ext cx="3796146" cy="282632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44E598E-13F2-4971-A360-6BA465F83FE5}"/>
                </a:ext>
              </a:extLst>
            </p:cNvPr>
            <p:cNvSpPr/>
            <p:nvPr userDrawn="1"/>
          </p:nvSpPr>
          <p:spPr>
            <a:xfrm>
              <a:off x="8862983" y="-5000"/>
              <a:ext cx="3329017" cy="282632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664E974-1F4F-4365-B046-F0B3ABF5ADF5}"/>
                </a:ext>
              </a:extLst>
            </p:cNvPr>
            <p:cNvSpPr/>
            <p:nvPr userDrawn="1"/>
          </p:nvSpPr>
          <p:spPr>
            <a:xfrm>
              <a:off x="1" y="2277145"/>
              <a:ext cx="4371108" cy="294908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34587A9-B51D-4D62-B538-D0F0D65AF1A0}"/>
                </a:ext>
              </a:extLst>
            </p:cNvPr>
            <p:cNvSpPr/>
            <p:nvPr userDrawn="1"/>
          </p:nvSpPr>
          <p:spPr>
            <a:xfrm>
              <a:off x="7183582" y="2277145"/>
              <a:ext cx="3590087" cy="294908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D609D81-8C6A-4AC8-89D9-81E2FE7B407D}"/>
                </a:ext>
              </a:extLst>
            </p:cNvPr>
            <p:cNvSpPr/>
            <p:nvPr userDrawn="1"/>
          </p:nvSpPr>
          <p:spPr>
            <a:xfrm>
              <a:off x="4058904" y="2277145"/>
              <a:ext cx="2861718" cy="294908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0399B2B-8DDE-4AD6-82D5-DDDCFFDEB76D}"/>
                </a:ext>
              </a:extLst>
            </p:cNvPr>
            <p:cNvSpPr/>
            <p:nvPr userDrawn="1"/>
          </p:nvSpPr>
          <p:spPr>
            <a:xfrm>
              <a:off x="5984309" y="4573928"/>
              <a:ext cx="2394108" cy="2286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91515F0-BF0D-403B-8287-06F400A87DED}"/>
                </a:ext>
              </a:extLst>
            </p:cNvPr>
            <p:cNvSpPr/>
            <p:nvPr userDrawn="1"/>
          </p:nvSpPr>
          <p:spPr>
            <a:xfrm>
              <a:off x="9833970" y="4573928"/>
              <a:ext cx="2353950" cy="22860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D609ABF-B194-4497-AE30-E2D5B3BAC2AD}"/>
                </a:ext>
              </a:extLst>
            </p:cNvPr>
            <p:cNvSpPr/>
            <p:nvPr userDrawn="1"/>
          </p:nvSpPr>
          <p:spPr>
            <a:xfrm>
              <a:off x="1720042" y="4573928"/>
              <a:ext cx="2338862" cy="2286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1FFC4A27-82C1-409D-B822-91EB3DF2863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6926"/>
            <a:ext cx="5974381" cy="228407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E517C499-361C-4FCF-8C76-A84557059CA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999" y="4585314"/>
            <a:ext cx="1975104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B0D9F1AE-68C6-45F0-804B-096F9B883B2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63276" y="4580316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143096DE-80D7-48ED-BC3F-2E6D3ED978B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9060" y="2281562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2A457750-32D8-47A2-A18B-3ED01538E5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15979" y="-10803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51D20A8-A27D-4E6C-8047-D670C07794A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910183" y="4567581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3CDA776B-59EE-43C5-AFA5-E86B0457E53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838511" y="2277145"/>
            <a:ext cx="2347022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6A96BD-B6AC-4441-9EB5-EF715B563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963" y="2688921"/>
            <a:ext cx="5537368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8894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87679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84993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Add nutrition information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10742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543EB-1130-40DD-B0F4-C970AF343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2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Add nutrition information</a:t>
            </a:r>
          </a:p>
        </p:txBody>
      </p:sp>
    </p:spTree>
    <p:extLst>
      <p:ext uri="{BB962C8B-B14F-4D97-AF65-F5344CB8AC3E}">
        <p14:creationId xmlns:p14="http://schemas.microsoft.com/office/powerpoint/2010/main" val="2153287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ecipe Book Section Header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0EBF2F49-7BE2-47B1-8BC4-A7641CB89A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8233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1346047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6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55805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E9A5EC-A9DD-4592-8B98-62D6F2D6A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8240A-8AA3-4585-BCFB-5E6B8F3DE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179F8-6D44-439B-8CEA-B7EA23D61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02DE7B-5B6B-4EE2-B513-1309EBC801BD}" type="datetimeFigureOut">
              <a:rPr lang="en-US" smtClean="0"/>
              <a:t>2/18/2020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0B40A-0162-4753-9396-D6061762A2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D43C-A0D1-4CC6-9A2E-479DF76A2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CA84A-544F-4B6B-BC9A-925394EE73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37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4" r:id="rId2"/>
    <p:sldLayoutId id="2147483664" r:id="rId3"/>
    <p:sldLayoutId id="2147483668" r:id="rId4"/>
    <p:sldLayoutId id="2147483690" r:id="rId5"/>
    <p:sldLayoutId id="2147483670" r:id="rId6"/>
    <p:sldLayoutId id="2147483714" r:id="rId7"/>
    <p:sldLayoutId id="2147483685" r:id="rId8"/>
    <p:sldLayoutId id="2147483697" r:id="rId9"/>
    <p:sldLayoutId id="2147483698" r:id="rId10"/>
    <p:sldLayoutId id="2147483699" r:id="rId11"/>
    <p:sldLayoutId id="2147483700" r:id="rId12"/>
    <p:sldLayoutId id="2147483715" r:id="rId13"/>
    <p:sldLayoutId id="2147483686" r:id="rId14"/>
    <p:sldLayoutId id="2147483701" r:id="rId15"/>
    <p:sldLayoutId id="2147483702" r:id="rId16"/>
    <p:sldLayoutId id="2147483703" r:id="rId17"/>
    <p:sldLayoutId id="2147483704" r:id="rId18"/>
    <p:sldLayoutId id="2147483716" r:id="rId19"/>
    <p:sldLayoutId id="2147483687" r:id="rId20"/>
    <p:sldLayoutId id="2147483705" r:id="rId21"/>
    <p:sldLayoutId id="2147483706" r:id="rId22"/>
    <p:sldLayoutId id="2147483707" r:id="rId23"/>
    <p:sldLayoutId id="2147483708" r:id="rId24"/>
    <p:sldLayoutId id="2147483717" r:id="rId25"/>
    <p:sldLayoutId id="2147483688" r:id="rId26"/>
    <p:sldLayoutId id="2147483709" r:id="rId27"/>
    <p:sldLayoutId id="2147483710" r:id="rId28"/>
    <p:sldLayoutId id="2147483711" r:id="rId29"/>
    <p:sldLayoutId id="2147483712" r:id="rId30"/>
    <p:sldLayoutId id="2147483718" r:id="rId31"/>
    <p:sldLayoutId id="2147483694" r:id="rId32"/>
    <p:sldLayoutId id="2147483696" r:id="rId3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10" Type="http://schemas.openxmlformats.org/officeDocument/2006/relationships/image" Target="../media/image2.pn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ecipe Ingredients">
            <a:extLst>
              <a:ext uri="{FF2B5EF4-FFF2-40B4-BE49-F238E27FC236}">
                <a16:creationId xmlns:a16="http://schemas.microsoft.com/office/drawing/2014/main" id="{9E891DD2-13A7-444C-AC48-BB89D65305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8FBC78-66E7-45DE-B5B9-64E0436353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look back: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69165-404D-4293-8B88-BA9E533E41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Two Years of Worldwide Sales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88D69-9F53-4F1B-A7A6-28912A9D2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839" y="225344"/>
            <a:ext cx="30480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921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F4484D9-0287-4983-B6E1-436DAAC07F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174564"/>
            <a:ext cx="5790659" cy="5676900"/>
          </a:xfrm>
        </p:spPr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4EE7731-D016-4ABE-BAF1-C841A9527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930" y="-57057"/>
            <a:ext cx="11736140" cy="1185026"/>
          </a:xfrm>
        </p:spPr>
        <p:txBody>
          <a:bodyPr>
            <a:no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E70B5C8-F280-4023-8C5C-AE184ED6FD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91300" y="3529330"/>
            <a:ext cx="2575900" cy="98044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B6A9DD-4116-4D8D-A59D-94C319FF2822}"/>
              </a:ext>
            </a:extLst>
          </p:cNvPr>
          <p:cNvSpPr txBox="1"/>
          <p:nvPr/>
        </p:nvSpPr>
        <p:spPr>
          <a:xfrm>
            <a:off x="93837" y="1076222"/>
            <a:ext cx="360862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rgbClr val="002060"/>
                </a:solidFill>
                <a:cs typeface="Arial" panose="020B0604020202020204" pitchFamily="34" charset="0"/>
              </a:rPr>
              <a:t>Illustrates the difference in confidence intervals of </a:t>
            </a:r>
          </a:p>
          <a:p>
            <a:r>
              <a:rPr lang="en-US" sz="2400" b="1" dirty="0">
                <a:solidFill>
                  <a:srgbClr val="002060"/>
                </a:solidFill>
                <a:cs typeface="Arial" panose="020B0604020202020204" pitchFamily="34" charset="0"/>
              </a:rPr>
              <a:t>Tukey test.  Some regions that visibly look like they out perform others </a:t>
            </a:r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DD728B5D-2F52-4C69-8CBA-1AAFBF5DA80B}"/>
              </a:ext>
            </a:extLst>
          </p:cNvPr>
          <p:cNvSpPr txBox="1">
            <a:spLocks/>
          </p:cNvSpPr>
          <p:nvPr/>
        </p:nvSpPr>
        <p:spPr>
          <a:xfrm>
            <a:off x="3810320" y="183285"/>
            <a:ext cx="8261604" cy="8929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/>
            <a:bevelB/>
          </a:sp3d>
        </p:spPr>
        <p:txBody>
          <a:bodyPr vert="horz" wrap="square" lIns="91440" tIns="45720" rIns="91440" bIns="45720" numCol="2" spcCol="45720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Appendix materials</a:t>
            </a:r>
            <a:endParaRPr lang="en-US" b="1" dirty="0">
              <a:solidFill>
                <a:srgbClr val="660066"/>
              </a:solidFill>
            </a:endParaRPr>
          </a:p>
          <a:p>
            <a:endParaRPr lang="en-US" sz="1400" b="1" dirty="0">
              <a:solidFill>
                <a:schemeClr val="accent6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en-US" sz="1400" b="1" dirty="0">
              <a:solidFill>
                <a:schemeClr val="accent6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en-US" sz="11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8FA9987-A350-4722-9CDF-E91EB600B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37" y="5540082"/>
            <a:ext cx="2977911" cy="11702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FDA9522-3138-47BA-9ABA-89D3F395E118}"/>
              </a:ext>
            </a:extLst>
          </p:cNvPr>
          <p:cNvSpPr txBox="1"/>
          <p:nvPr/>
        </p:nvSpPr>
        <p:spPr>
          <a:xfrm>
            <a:off x="93837" y="4901231"/>
            <a:ext cx="2977911" cy="61555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N. &amp; W. Europe, N. America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Statistically Equal Performance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5247896-4B0E-48EE-B69F-6B441BF19C19}"/>
              </a:ext>
            </a:extLst>
          </p:cNvPr>
          <p:cNvSpPr/>
          <p:nvPr/>
        </p:nvSpPr>
        <p:spPr>
          <a:xfrm>
            <a:off x="3519055" y="1226311"/>
            <a:ext cx="8552869" cy="548400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BDD856-F2FC-4F15-86B3-830482415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0007" y="1566767"/>
            <a:ext cx="7830963" cy="431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27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F5889B9-6C74-4492-BE40-8533DC727590}"/>
              </a:ext>
            </a:extLst>
          </p:cNvPr>
          <p:cNvSpPr txBox="1">
            <a:spLocks/>
          </p:cNvSpPr>
          <p:nvPr/>
        </p:nvSpPr>
        <p:spPr>
          <a:xfrm>
            <a:off x="-3338" y="-22093"/>
            <a:ext cx="7023162" cy="18723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33054D9-DE11-4850-81DC-FF55C87FA903}"/>
              </a:ext>
            </a:extLst>
          </p:cNvPr>
          <p:cNvGrpSpPr/>
          <p:nvPr/>
        </p:nvGrpSpPr>
        <p:grpSpPr>
          <a:xfrm>
            <a:off x="9809018" y="1096951"/>
            <a:ext cx="2135131" cy="2473013"/>
            <a:chOff x="9120006" y="3752547"/>
            <a:chExt cx="2858508" cy="3271064"/>
          </a:xfrm>
        </p:grpSpPr>
        <p:pic>
          <p:nvPicPr>
            <p:cNvPr id="4104" name="Picture 8" descr="Image result for dairy products images">
              <a:extLst>
                <a:ext uri="{FF2B5EF4-FFF2-40B4-BE49-F238E27FC236}">
                  <a16:creationId xmlns:a16="http://schemas.microsoft.com/office/drawing/2014/main" id="{0B4F4FEB-A552-4200-AF04-5ACC0ACFB3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1583" y="5587051"/>
              <a:ext cx="2856930" cy="1436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E6257C0-8758-4BF7-8AD6-75BF91AC1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21584" y="4708304"/>
              <a:ext cx="2856930" cy="108334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28F5030-9FC4-4822-918E-76E7231F2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21580" y="3752547"/>
              <a:ext cx="2856931" cy="102874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1B48C3-8066-4D58-AF29-033F9FE76B58}"/>
                </a:ext>
              </a:extLst>
            </p:cNvPr>
            <p:cNvSpPr/>
            <p:nvPr/>
          </p:nvSpPr>
          <p:spPr>
            <a:xfrm>
              <a:off x="9120006" y="3783984"/>
              <a:ext cx="2858506" cy="3109694"/>
            </a:xfrm>
            <a:prstGeom prst="rect">
              <a:avLst/>
            </a:prstGeom>
            <a:noFill/>
            <a:ln w="571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E712994-45BB-4DD9-8909-BF16884D6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112" y="-56453"/>
            <a:ext cx="7023162" cy="1233375"/>
          </a:xfr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Categories: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74008FB-E646-4204-ADF6-54FF5472B460}"/>
              </a:ext>
            </a:extLst>
          </p:cNvPr>
          <p:cNvSpPr txBox="1">
            <a:spLocks/>
          </p:cNvSpPr>
          <p:nvPr/>
        </p:nvSpPr>
        <p:spPr>
          <a:xfrm>
            <a:off x="5113996" y="91164"/>
            <a:ext cx="6913177" cy="7914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/>
            <a:bevelB/>
          </a:sp3d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Appendix Materials: </a:t>
            </a:r>
          </a:p>
          <a:p>
            <a:pPr marL="0" indent="0">
              <a:buNone/>
            </a:pPr>
            <a:endParaRPr lang="en-US" sz="1600" dirty="0">
              <a:solidFill>
                <a:schemeClr val="accent2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Arial" panose="020B0604020202020204" pitchFamily="34" charset="0"/>
              </a:rPr>
            </a:br>
            <a:endParaRPr lang="en-US" sz="1100" dirty="0"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2FE5CB-E8F9-456F-BFD9-B1574AF96029}"/>
              </a:ext>
            </a:extLst>
          </p:cNvPr>
          <p:cNvCxnSpPr>
            <a:cxnSpLocks/>
          </p:cNvCxnSpPr>
          <p:nvPr/>
        </p:nvCxnSpPr>
        <p:spPr>
          <a:xfrm>
            <a:off x="83787" y="977801"/>
            <a:ext cx="6913177" cy="0"/>
          </a:xfrm>
          <a:prstGeom prst="line">
            <a:avLst/>
          </a:prstGeom>
          <a:ln w="539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1BB9B25-77EA-4120-90A5-19EEB72451EA}"/>
              </a:ext>
            </a:extLst>
          </p:cNvPr>
          <p:cNvSpPr txBox="1"/>
          <p:nvPr/>
        </p:nvSpPr>
        <p:spPr>
          <a:xfrm>
            <a:off x="83787" y="6613259"/>
            <a:ext cx="58629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2"/>
                </a:solidFill>
              </a:rPr>
              <a:t>*Revenue is calculated by multiplying sales price and quantity, taking into account discounts.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24FB1D-DA11-4DF8-917B-E36B8D27CD18}"/>
              </a:ext>
            </a:extLst>
          </p:cNvPr>
          <p:cNvSpPr/>
          <p:nvPr/>
        </p:nvSpPr>
        <p:spPr>
          <a:xfrm>
            <a:off x="415430" y="1588060"/>
            <a:ext cx="3786809" cy="47906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A478F05-4E10-420B-AE55-B853CDF7AD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801241"/>
              </p:ext>
            </p:extLst>
          </p:nvPr>
        </p:nvGraphicFramePr>
        <p:xfrm>
          <a:off x="508000" y="2402065"/>
          <a:ext cx="3457161" cy="3010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5081">
                  <a:extLst>
                    <a:ext uri="{9D8B030D-6E8A-4147-A177-3AD203B41FA5}">
                      <a16:colId xmlns:a16="http://schemas.microsoft.com/office/drawing/2014/main" val="2465521272"/>
                    </a:ext>
                  </a:extLst>
                </a:gridCol>
                <a:gridCol w="1057093">
                  <a:extLst>
                    <a:ext uri="{9D8B030D-6E8A-4147-A177-3AD203B41FA5}">
                      <a16:colId xmlns:a16="http://schemas.microsoft.com/office/drawing/2014/main" val="3737326451"/>
                    </a:ext>
                  </a:extLst>
                </a:gridCol>
                <a:gridCol w="658517">
                  <a:extLst>
                    <a:ext uri="{9D8B030D-6E8A-4147-A177-3AD203B41FA5}">
                      <a16:colId xmlns:a16="http://schemas.microsoft.com/office/drawing/2014/main" val="2069912519"/>
                    </a:ext>
                  </a:extLst>
                </a:gridCol>
                <a:gridCol w="537211">
                  <a:extLst>
                    <a:ext uri="{9D8B030D-6E8A-4147-A177-3AD203B41FA5}">
                      <a16:colId xmlns:a16="http://schemas.microsoft.com/office/drawing/2014/main" val="3283694963"/>
                    </a:ext>
                  </a:extLst>
                </a:gridCol>
                <a:gridCol w="329259">
                  <a:extLst>
                    <a:ext uri="{9D8B030D-6E8A-4147-A177-3AD203B41FA5}">
                      <a16:colId xmlns:a16="http://schemas.microsoft.com/office/drawing/2014/main" val="1502610931"/>
                    </a:ext>
                  </a:extLst>
                </a:gridCol>
              </a:tblGrid>
              <a:tr h="1770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Group 1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Group 2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Adj - P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Effect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rowSpan="17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Reject Null Hypothesis: True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vert="vert" anchor="ctr"/>
                </a:tc>
                <a:extLst>
                  <a:ext uri="{0D108BD9-81ED-4DB2-BD59-A6C34878D82A}">
                    <a16:rowId xmlns:a16="http://schemas.microsoft.com/office/drawing/2014/main" val="3212425751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Beverages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Dairy Products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0.352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669337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Condiments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Dairy Products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0.045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0.277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551628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Confections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Dairy Products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0.341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801192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Dairy Products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Grains/Cereals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0.350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354073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Beverages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Meat/Poultry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248338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Condiments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Meat/Poultry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980432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Confections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Meat/Poultry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0.600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874742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Dairy Products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Meat/Poultry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0.311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767137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Grains/Cereals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Meat/Poultry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865085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Beverages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Produce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850074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Condiments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Produce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0.490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863820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Confections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Produce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0.560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739038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Grains/Cereals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Produce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0.571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017591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Dairy Products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Seafood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</a:rPr>
                        <a:t>0.001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401769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Meat/Poultry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Seafood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0.755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427558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Produce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Seafood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0.798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221654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BD50CC55-504A-42A7-A352-712FA82DB5AE}"/>
              </a:ext>
            </a:extLst>
          </p:cNvPr>
          <p:cNvSpPr/>
          <p:nvPr/>
        </p:nvSpPr>
        <p:spPr>
          <a:xfrm>
            <a:off x="4436164" y="1578267"/>
            <a:ext cx="3786809" cy="47906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AA17109-6D24-4609-BAD4-497E8EEF0D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682347"/>
              </p:ext>
            </p:extLst>
          </p:nvPr>
        </p:nvGraphicFramePr>
        <p:xfrm>
          <a:off x="4621007" y="2385585"/>
          <a:ext cx="3516228" cy="30434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0452">
                  <a:extLst>
                    <a:ext uri="{9D8B030D-6E8A-4147-A177-3AD203B41FA5}">
                      <a16:colId xmlns:a16="http://schemas.microsoft.com/office/drawing/2014/main" val="1371107816"/>
                    </a:ext>
                  </a:extLst>
                </a:gridCol>
                <a:gridCol w="910452">
                  <a:extLst>
                    <a:ext uri="{9D8B030D-6E8A-4147-A177-3AD203B41FA5}">
                      <a16:colId xmlns:a16="http://schemas.microsoft.com/office/drawing/2014/main" val="1854621923"/>
                    </a:ext>
                  </a:extLst>
                </a:gridCol>
                <a:gridCol w="722083">
                  <a:extLst>
                    <a:ext uri="{9D8B030D-6E8A-4147-A177-3AD203B41FA5}">
                      <a16:colId xmlns:a16="http://schemas.microsoft.com/office/drawing/2014/main" val="193141687"/>
                    </a:ext>
                  </a:extLst>
                </a:gridCol>
                <a:gridCol w="596502">
                  <a:extLst>
                    <a:ext uri="{9D8B030D-6E8A-4147-A177-3AD203B41FA5}">
                      <a16:colId xmlns:a16="http://schemas.microsoft.com/office/drawing/2014/main" val="2193195096"/>
                    </a:ext>
                  </a:extLst>
                </a:gridCol>
                <a:gridCol w="376739">
                  <a:extLst>
                    <a:ext uri="{9D8B030D-6E8A-4147-A177-3AD203B41FA5}">
                      <a16:colId xmlns:a16="http://schemas.microsoft.com/office/drawing/2014/main" val="2655600454"/>
                    </a:ext>
                  </a:extLst>
                </a:gridCol>
              </a:tblGrid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Group 1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Group 2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MeanDiff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Adj - P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Reject Null Hypothesis: False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vert="vert" anchor="ctr"/>
                </a:tc>
                <a:extLst>
                  <a:ext uri="{0D108BD9-81ED-4DB2-BD59-A6C34878D82A}">
                    <a16:rowId xmlns:a16="http://schemas.microsoft.com/office/drawing/2014/main" val="1426885975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Beverages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Condiments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55.7712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278286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Beverages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Confections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27.0669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5160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Beverages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Grains/Cereals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21.4034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773444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Beverages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Seafood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-46.1557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628754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Condiments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Confections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-28.7043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862400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Condiments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Grains/Cereals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-34.3678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731569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Condiments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Seafood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-101.927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0.3439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392767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Confections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Grains/Cereals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-5.6635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350479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Confections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Seafood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-73.2226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0.6099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851289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Dairy Products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Produce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102.0142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0.5181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338377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Grains/Cereals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Seafood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-67.5591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0.831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562536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Meat/Poultry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Produce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-114.9365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0.5359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3309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1510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7E1C1-9F4E-4885-8EB7-50A8AB42F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Background: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EA4FE3B-CDB9-4A33-A1EC-6BA5FFA2515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Worldwide Provisioner </a:t>
            </a:r>
          </a:p>
          <a:p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Fine Foods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77 products, 8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Sales Staff serving 9 Regions Globally</a:t>
            </a:r>
          </a:p>
          <a:p>
            <a:endParaRPr lang="en-US" sz="105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endParaRPr lang="en-US" sz="105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endParaRPr lang="en-US" sz="105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Hypothesis Testing Evaluation</a:t>
            </a:r>
            <a:endParaRPr lang="en-US" sz="2400" i="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 from April 2012 – June 2014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Staff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by Category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Regional Sales</a:t>
            </a:r>
          </a:p>
          <a:p>
            <a:r>
              <a:rPr lang="en-US" dirty="0"/>
              <a:t>	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Placeholder 7" descr="Dining Food Table ">
            <a:extLst>
              <a:ext uri="{FF2B5EF4-FFF2-40B4-BE49-F238E27FC236}">
                <a16:creationId xmlns:a16="http://schemas.microsoft.com/office/drawing/2014/main" id="{6B760F31-EEE6-47B3-A2FA-B82D6E6B821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787850" cy="6858000"/>
          </a:xfr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33C0DDF-E372-4BAC-B99B-1F07A63A8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057" y="251460"/>
            <a:ext cx="2702924" cy="243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070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81817E-5FFA-402D-B0DA-C990B5D722FE}"/>
              </a:ext>
            </a:extLst>
          </p:cNvPr>
          <p:cNvSpPr/>
          <p:nvPr/>
        </p:nvSpPr>
        <p:spPr>
          <a:xfrm>
            <a:off x="476826" y="274688"/>
            <a:ext cx="11447219" cy="1217528"/>
          </a:xfrm>
          <a:prstGeom prst="rect">
            <a:avLst/>
          </a:prstGeom>
          <a:solidFill>
            <a:srgbClr val="418A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22852-D39B-452B-87E2-BB45B6053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828" y="166697"/>
            <a:ext cx="9406081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Hypothesis Testing: Methodology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C5A955-CEA4-4EA8-BE01-B70AF91EAF2F}"/>
              </a:ext>
            </a:extLst>
          </p:cNvPr>
          <p:cNvSpPr/>
          <p:nvPr/>
        </p:nvSpPr>
        <p:spPr>
          <a:xfrm>
            <a:off x="428913" y="1772367"/>
            <a:ext cx="4891229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 err="1">
                <a:solidFill>
                  <a:schemeClr val="bg2"/>
                </a:solidFill>
              </a:rPr>
              <a:t>Kurskal</a:t>
            </a:r>
            <a:r>
              <a:rPr lang="en-US" sz="2000" b="1" u="sng" dirty="0">
                <a:solidFill>
                  <a:schemeClr val="bg2"/>
                </a:solidFill>
              </a:rPr>
              <a:t>-Wallis</a:t>
            </a:r>
            <a:endParaRPr lang="en-US" sz="2000" b="1" u="sng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</a:rPr>
              <a:t>A non-parametric method</a:t>
            </a:r>
            <a:r>
              <a:rPr lang="en-US" sz="1600" dirty="0">
                <a:solidFill>
                  <a:srgbClr val="418AB3"/>
                </a:solidFill>
                <a:latin typeface="Arial" panose="020B0604020202020204" pitchFamily="34" charset="0"/>
              </a:rPr>
              <a:t>*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</a:rPr>
              <a:t> for testing whether samples originate from the same distribution. </a:t>
            </a:r>
            <a:r>
              <a:rPr lang="en-US" sz="1200" dirty="0">
                <a:solidFill>
                  <a:srgbClr val="418AB3"/>
                </a:solidFill>
              </a:rPr>
              <a:t>*</a:t>
            </a:r>
            <a:r>
              <a:rPr lang="en-US" sz="900" dirty="0">
                <a:solidFill>
                  <a:schemeClr val="bg2"/>
                </a:solidFill>
              </a:rPr>
              <a:t>Does not assume a normal distribution of the residuals</a:t>
            </a:r>
            <a:r>
              <a:rPr lang="en-US" sz="1600" dirty="0"/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</a:rPr>
              <a:t>Compares two or more independent samples of equal or different sample sizes using medians to see if there is a </a:t>
            </a:r>
            <a:r>
              <a:rPr lang="en-US" sz="1600" b="1" dirty="0">
                <a:solidFill>
                  <a:schemeClr val="bg2"/>
                </a:solidFill>
              </a:rPr>
              <a:t>statistically significant interaction.</a:t>
            </a:r>
          </a:p>
          <a:p>
            <a:endParaRPr lang="en-US" sz="2000" b="1" u="sng" dirty="0">
              <a:solidFill>
                <a:schemeClr val="bg2"/>
              </a:solidFill>
            </a:endParaRPr>
          </a:p>
          <a:p>
            <a:endParaRPr lang="en-US" sz="2000" b="1" u="sng" dirty="0">
              <a:solidFill>
                <a:schemeClr val="bg2"/>
              </a:solidFill>
            </a:endParaRPr>
          </a:p>
          <a:p>
            <a:r>
              <a:rPr lang="en-US" sz="2000" u="sng" dirty="0">
                <a:solidFill>
                  <a:schemeClr val="bg2"/>
                </a:solidFill>
                <a:latin typeface="Arial" panose="020B0604020202020204" pitchFamily="34" charset="0"/>
              </a:rPr>
              <a:t>A ‘</a:t>
            </a:r>
            <a:r>
              <a:rPr lang="en-US" sz="2000" b="1" u="sng" dirty="0">
                <a:solidFill>
                  <a:schemeClr val="bg2"/>
                </a:solidFill>
                <a:latin typeface="Arial" panose="020B0604020202020204" pitchFamily="34" charset="0"/>
              </a:rPr>
              <a:t>p-value’</a:t>
            </a: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bg2"/>
                </a:solidFill>
              </a:rPr>
              <a:t>&lt;.05% indicates statistical significance.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9A7B60-8390-4300-AB1E-8AA12144D9A2}"/>
              </a:ext>
            </a:extLst>
          </p:cNvPr>
          <p:cNvSpPr/>
          <p:nvPr/>
        </p:nvSpPr>
        <p:spPr>
          <a:xfrm>
            <a:off x="6907186" y="5263755"/>
            <a:ext cx="375641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Results…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3D4E11-52DB-4E51-ABBE-BE0EEDE937F0}"/>
              </a:ext>
            </a:extLst>
          </p:cNvPr>
          <p:cNvCxnSpPr>
            <a:cxnSpLocks/>
          </p:cNvCxnSpPr>
          <p:nvPr/>
        </p:nvCxnSpPr>
        <p:spPr>
          <a:xfrm>
            <a:off x="476827" y="5112344"/>
            <a:ext cx="114472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EC4A21A-CA80-41D1-AEF7-4652CDA45067}"/>
              </a:ext>
            </a:extLst>
          </p:cNvPr>
          <p:cNvGrpSpPr/>
          <p:nvPr/>
        </p:nvGrpSpPr>
        <p:grpSpPr>
          <a:xfrm>
            <a:off x="489526" y="5263755"/>
            <a:ext cx="5218545" cy="1200329"/>
            <a:chOff x="243033" y="5472353"/>
            <a:chExt cx="5218545" cy="120032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33503E-6758-4843-92E8-7BC4328401D5}"/>
                </a:ext>
              </a:extLst>
            </p:cNvPr>
            <p:cNvSpPr/>
            <p:nvPr/>
          </p:nvSpPr>
          <p:spPr>
            <a:xfrm>
              <a:off x="243033" y="5472353"/>
              <a:ext cx="5218545" cy="1200329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771900" lvl="7" indent="-57150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Discounts</a:t>
              </a:r>
            </a:p>
            <a:p>
              <a:pPr marL="3771900" lvl="7" indent="-57150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Staff</a:t>
              </a:r>
            </a:p>
            <a:p>
              <a:pPr marL="3771900" lvl="7" indent="-57150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Categories</a:t>
              </a:r>
            </a:p>
            <a:p>
              <a:pPr marL="3771900" lvl="7" indent="-57150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Regions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A858AAE-C02F-4DF9-A58D-9AC7B03E5518}"/>
                </a:ext>
              </a:extLst>
            </p:cNvPr>
            <p:cNvSpPr/>
            <p:nvPr/>
          </p:nvSpPr>
          <p:spPr>
            <a:xfrm>
              <a:off x="558799" y="5749351"/>
              <a:ext cx="258731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Times New Roman" panose="02020603050405020304" pitchFamily="18" charset="0"/>
                </a:rPr>
                <a:t>Sales Data from 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Times New Roman" panose="02020603050405020304" pitchFamily="18" charset="0"/>
                </a:rPr>
                <a:t>April 2012 – June 2014 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991DCFC-0B95-47F8-8E26-827D5C191F6B}"/>
                </a:ext>
              </a:extLst>
            </p:cNvPr>
            <p:cNvCxnSpPr>
              <a:cxnSpLocks/>
            </p:cNvCxnSpPr>
            <p:nvPr/>
          </p:nvCxnSpPr>
          <p:spPr>
            <a:xfrm>
              <a:off x="3253509" y="5567195"/>
              <a:ext cx="0" cy="104788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B0A9BCE4-EE37-4EAD-8550-DD5F9D3C0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186" y="3061010"/>
            <a:ext cx="3660826" cy="185508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CA2A45B-F089-4503-BB3A-515EA56C7C99}"/>
              </a:ext>
            </a:extLst>
          </p:cNvPr>
          <p:cNvSpPr/>
          <p:nvPr/>
        </p:nvSpPr>
        <p:spPr>
          <a:xfrm>
            <a:off x="6907186" y="1770827"/>
            <a:ext cx="2807856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solidFill>
                  <a:schemeClr val="bg2"/>
                </a:solidFill>
              </a:rPr>
              <a:t>Tukey - Test</a:t>
            </a:r>
            <a:endParaRPr lang="en-US" sz="1600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</a:rPr>
              <a:t>Returns effect size </a:t>
            </a:r>
          </a:p>
          <a:p>
            <a:pPr lvl="1"/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</a:rPr>
              <a:t>&amp;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</a:rPr>
              <a:t>Relative size </a:t>
            </a:r>
          </a:p>
        </p:txBody>
      </p:sp>
    </p:spTree>
    <p:extLst>
      <p:ext uri="{BB962C8B-B14F-4D97-AF65-F5344CB8AC3E}">
        <p14:creationId xmlns:p14="http://schemas.microsoft.com/office/powerpoint/2010/main" val="2074706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90B906A-3968-40BD-BE34-B84341F7DD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DEB1C7-159B-4571-85F9-08D58B661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733762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Discounts: </a:t>
            </a:r>
            <a:endParaRPr lang="en-US" sz="6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3F4756-1234-468E-B82A-221F0813C3C7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6124147" y="164903"/>
            <a:ext cx="5834305" cy="1375559"/>
          </a:xfrm>
          <a:solidFill>
            <a:schemeClr val="accent1">
              <a:lumMod val="20000"/>
              <a:lumOff val="80000"/>
              <a:alpha val="76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>
            <a:bevelT/>
            <a:bevelB/>
          </a:sp3d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Question: 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Does discount amount have a statistically significant effect on the quantity of a product in an order?</a:t>
            </a:r>
          </a:p>
          <a:p>
            <a:endParaRPr lang="en-US" sz="14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AND: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If so, at what level(s) of discount(s)?</a:t>
            </a:r>
            <a:br>
              <a:rPr 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Arial" panose="020B0604020202020204" pitchFamily="34" charset="0"/>
              </a:rPr>
            </a:br>
            <a:endParaRPr lang="en-US" sz="11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CFB7DDE5-46EB-41E6-8408-858CB0F1AA94}"/>
              </a:ext>
            </a:extLst>
          </p:cNvPr>
          <p:cNvSpPr txBox="1">
            <a:spLocks/>
          </p:cNvSpPr>
          <p:nvPr/>
        </p:nvSpPr>
        <p:spPr>
          <a:xfrm>
            <a:off x="6080952" y="4802382"/>
            <a:ext cx="6111047" cy="2055947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numCol="1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sz="2400" b="1" dirty="0">
                <a:solidFill>
                  <a:schemeClr val="accent1"/>
                </a:solidFill>
              </a:rPr>
              <a:t>Recommendation: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2060"/>
                </a:solidFill>
              </a:rPr>
              <a:t>Since the effects of higher discounts are equal to lower in terms of quantity purchased, offer the lower discounts more frequently to preserve profit margins.</a:t>
            </a:r>
          </a:p>
          <a:p>
            <a:pPr marL="0" indent="0">
              <a:buFont typeface="+mj-lt"/>
              <a:buNone/>
            </a:pPr>
            <a:b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endParaRPr lang="en-US" dirty="0"/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9CFF2BB-98EB-4DBE-ADD3-DFAEFC28D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8" y="1733762"/>
            <a:ext cx="6054757" cy="512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0433F5-1CF5-45F5-B528-2F8C22C96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2463" y="2105292"/>
            <a:ext cx="4125870" cy="190186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439B40-B43A-4CA4-80E5-4F7C9A7CDFBA}"/>
              </a:ext>
            </a:extLst>
          </p:cNvPr>
          <p:cNvCxnSpPr/>
          <p:nvPr/>
        </p:nvCxnSpPr>
        <p:spPr>
          <a:xfrm>
            <a:off x="6124147" y="4563823"/>
            <a:ext cx="595609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F7413-E989-44FC-83D6-068F8923BF4B}"/>
              </a:ext>
            </a:extLst>
          </p:cNvPr>
          <p:cNvSpPr txBox="1"/>
          <p:nvPr/>
        </p:nvSpPr>
        <p:spPr>
          <a:xfrm>
            <a:off x="8329500" y="3988103"/>
            <a:ext cx="3711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P-Value of .001 in comparison to no discount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65195AC-7A16-4048-942C-C0E0E2B2F37C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6095999" y="1947692"/>
            <a:ext cx="2454555" cy="2433487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Answer: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tx2">
                    <a:lumMod val="50000"/>
                  </a:schemeClr>
                </a:solidFill>
              </a:rPr>
              <a:t>Yes, these levels are:</a:t>
            </a:r>
          </a:p>
          <a:p>
            <a:pPr marL="0" indent="0">
              <a:buNone/>
            </a:pPr>
            <a:endParaRPr lang="en-US" sz="1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FF5DE-6173-40C5-9061-B7978AFAC922}"/>
              </a:ext>
            </a:extLst>
          </p:cNvPr>
          <p:cNvSpPr/>
          <p:nvPr/>
        </p:nvSpPr>
        <p:spPr>
          <a:xfrm>
            <a:off x="8341992" y="1961665"/>
            <a:ext cx="3478249" cy="24195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DA9E599-1AC8-4521-89B3-94B51377D008}"/>
              </a:ext>
            </a:extLst>
          </p:cNvPr>
          <p:cNvSpPr/>
          <p:nvPr/>
        </p:nvSpPr>
        <p:spPr>
          <a:xfrm>
            <a:off x="6217993" y="2800656"/>
            <a:ext cx="2152143" cy="1318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Statistically Equal</a:t>
            </a:r>
          </a:p>
        </p:txBody>
      </p:sp>
    </p:spTree>
    <p:extLst>
      <p:ext uri="{BB962C8B-B14F-4D97-AF65-F5344CB8AC3E}">
        <p14:creationId xmlns:p14="http://schemas.microsoft.com/office/powerpoint/2010/main" val="386434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F5889B9-6C74-4492-BE40-8533DC727590}"/>
              </a:ext>
            </a:extLst>
          </p:cNvPr>
          <p:cNvSpPr txBox="1">
            <a:spLocks/>
          </p:cNvSpPr>
          <p:nvPr/>
        </p:nvSpPr>
        <p:spPr>
          <a:xfrm>
            <a:off x="-3338" y="-22093"/>
            <a:ext cx="7023162" cy="18723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9CD4A9-A12D-4C42-998B-2C950B579069}"/>
              </a:ext>
            </a:extLst>
          </p:cNvPr>
          <p:cNvSpPr txBox="1"/>
          <p:nvPr/>
        </p:nvSpPr>
        <p:spPr>
          <a:xfrm>
            <a:off x="7694540" y="964336"/>
            <a:ext cx="4413673" cy="26776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Answer: </a:t>
            </a:r>
            <a:endParaRPr lang="en-US" b="1" dirty="0"/>
          </a:p>
          <a:p>
            <a:r>
              <a:rPr lang="en-US" b="1" dirty="0"/>
              <a:t>Yes. </a:t>
            </a:r>
          </a:p>
          <a:p>
            <a:r>
              <a:rPr lang="en-US" dirty="0"/>
              <a:t>The top three are: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Meat/Poultry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Produce </a:t>
            </a:r>
          </a:p>
          <a:p>
            <a:r>
              <a:rPr lang="en-US" dirty="0"/>
              <a:t>        &amp;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Dairy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b="1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33054D9-DE11-4850-81DC-FF55C87FA903}"/>
              </a:ext>
            </a:extLst>
          </p:cNvPr>
          <p:cNvGrpSpPr/>
          <p:nvPr/>
        </p:nvGrpSpPr>
        <p:grpSpPr>
          <a:xfrm>
            <a:off x="9809018" y="1096951"/>
            <a:ext cx="2135131" cy="2473013"/>
            <a:chOff x="9120006" y="3752547"/>
            <a:chExt cx="2858508" cy="3271064"/>
          </a:xfrm>
        </p:grpSpPr>
        <p:pic>
          <p:nvPicPr>
            <p:cNvPr id="4104" name="Picture 8" descr="Image result for dairy products images">
              <a:extLst>
                <a:ext uri="{FF2B5EF4-FFF2-40B4-BE49-F238E27FC236}">
                  <a16:creationId xmlns:a16="http://schemas.microsoft.com/office/drawing/2014/main" id="{0B4F4FEB-A552-4200-AF04-5ACC0ACFB3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1583" y="5587052"/>
              <a:ext cx="2856930" cy="1436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E6257C0-8758-4BF7-8AD6-75BF91AC1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21584" y="4708304"/>
              <a:ext cx="2856930" cy="108334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28F5030-9FC4-4822-918E-76E7231F2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21580" y="3752547"/>
              <a:ext cx="2856931" cy="102874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1B48C3-8066-4D58-AF29-033F9FE76B58}"/>
                </a:ext>
              </a:extLst>
            </p:cNvPr>
            <p:cNvSpPr/>
            <p:nvPr/>
          </p:nvSpPr>
          <p:spPr>
            <a:xfrm>
              <a:off x="9120006" y="3783984"/>
              <a:ext cx="2858506" cy="3109694"/>
            </a:xfrm>
            <a:prstGeom prst="rect">
              <a:avLst/>
            </a:prstGeom>
            <a:noFill/>
            <a:ln w="571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0D32CE2-8FED-4F35-A1B6-3C88A0CBB3FF}"/>
              </a:ext>
            </a:extLst>
          </p:cNvPr>
          <p:cNvSpPr txBox="1"/>
          <p:nvPr/>
        </p:nvSpPr>
        <p:spPr>
          <a:xfrm>
            <a:off x="7694540" y="3726544"/>
            <a:ext cx="4413673" cy="32316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Recommendations: 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Maximize revenues with additional products that align with the higher revenue generating categories.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Minimize product offerings in lesser generating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Extend discounts accordingly.</a:t>
            </a:r>
          </a:p>
          <a:p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712994-45BB-4DD9-8909-BF16884D6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112" y="-56453"/>
            <a:ext cx="7023162" cy="1233375"/>
          </a:xfr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Categories: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74008FB-E646-4204-ADF6-54FF5472B460}"/>
              </a:ext>
            </a:extLst>
          </p:cNvPr>
          <p:cNvSpPr txBox="1">
            <a:spLocks/>
          </p:cNvSpPr>
          <p:nvPr/>
        </p:nvSpPr>
        <p:spPr>
          <a:xfrm>
            <a:off x="5171146" y="88364"/>
            <a:ext cx="6913177" cy="7914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/>
            <a:bevelB/>
          </a:sp3d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Question: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Do some product categories generate more revenue than others?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Arial" panose="020B0604020202020204" pitchFamily="34" charset="0"/>
              </a:rPr>
            </a:br>
            <a:endParaRPr lang="en-US" sz="1100" dirty="0"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2FE5CB-E8F9-456F-BFD9-B1574AF96029}"/>
              </a:ext>
            </a:extLst>
          </p:cNvPr>
          <p:cNvCxnSpPr>
            <a:cxnSpLocks/>
          </p:cNvCxnSpPr>
          <p:nvPr/>
        </p:nvCxnSpPr>
        <p:spPr>
          <a:xfrm>
            <a:off x="83787" y="977801"/>
            <a:ext cx="6913177" cy="0"/>
          </a:xfrm>
          <a:prstGeom prst="line">
            <a:avLst/>
          </a:prstGeom>
          <a:ln w="539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D129BBD-DA89-421D-AE00-13B57441D7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972" y="1039985"/>
            <a:ext cx="6791992" cy="55483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BB9B25-77EA-4120-90A5-19EEB72451EA}"/>
              </a:ext>
            </a:extLst>
          </p:cNvPr>
          <p:cNvSpPr txBox="1"/>
          <p:nvPr/>
        </p:nvSpPr>
        <p:spPr>
          <a:xfrm>
            <a:off x="189463" y="6588373"/>
            <a:ext cx="58629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2"/>
                </a:solidFill>
              </a:rPr>
              <a:t>*Revenue is calculated by multiplying sales price and quantity, taking into account discounts.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06A07C-1B20-4436-95DD-ACA4509B5CAB}"/>
              </a:ext>
            </a:extLst>
          </p:cNvPr>
          <p:cNvSpPr txBox="1"/>
          <p:nvPr/>
        </p:nvSpPr>
        <p:spPr>
          <a:xfrm rot="16200000">
            <a:off x="357594" y="2921513"/>
            <a:ext cx="2134616" cy="276999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P-Value .001 **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B52E5E-07BA-4AC0-806A-5BAF98DD8A3B}"/>
              </a:ext>
            </a:extLst>
          </p:cNvPr>
          <p:cNvSpPr txBox="1"/>
          <p:nvPr/>
        </p:nvSpPr>
        <p:spPr>
          <a:xfrm rot="16200000">
            <a:off x="4410617" y="3411009"/>
            <a:ext cx="49728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tx2"/>
                </a:solidFill>
              </a:rPr>
              <a:t>** </a:t>
            </a:r>
            <a:r>
              <a:rPr lang="en-US" sz="700" dirty="0">
                <a:solidFill>
                  <a:schemeClr val="accent4">
                    <a:lumMod val="50000"/>
                  </a:schemeClr>
                </a:solidFill>
              </a:rPr>
              <a:t>With the exception of Dairy Products  when compared to Condiments had a p value of: 0.045 , and Grains/Cereals of .005</a:t>
            </a:r>
            <a:r>
              <a:rPr lang="en-US" sz="900" dirty="0">
                <a:solidFill>
                  <a:schemeClr val="accent4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6E01E0-7640-4759-B528-3810AE985DDF}"/>
              </a:ext>
            </a:extLst>
          </p:cNvPr>
          <p:cNvSpPr txBox="1"/>
          <p:nvPr/>
        </p:nvSpPr>
        <p:spPr>
          <a:xfrm>
            <a:off x="1666195" y="1576372"/>
            <a:ext cx="148814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535C13"/>
                </a:solidFill>
              </a:rPr>
              <a:t>Performed</a:t>
            </a:r>
          </a:p>
          <a:p>
            <a:pPr algn="ctr"/>
            <a:r>
              <a:rPr lang="en-US" sz="1200" b="1" dirty="0">
                <a:solidFill>
                  <a:srgbClr val="535C13"/>
                </a:solidFill>
              </a:rPr>
              <a:t> </a:t>
            </a:r>
          </a:p>
          <a:p>
            <a:pPr algn="ctr"/>
            <a:r>
              <a:rPr lang="en-US" sz="1200" b="1" dirty="0">
                <a:solidFill>
                  <a:srgbClr val="535C13"/>
                </a:solidFill>
              </a:rPr>
              <a:t>Equally</a:t>
            </a: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0AE5881A-D47A-4158-8194-CDA852CBB31C}"/>
              </a:ext>
            </a:extLst>
          </p:cNvPr>
          <p:cNvSpPr/>
          <p:nvPr/>
        </p:nvSpPr>
        <p:spPr>
          <a:xfrm>
            <a:off x="1597986" y="1587215"/>
            <a:ext cx="352495" cy="588220"/>
          </a:xfrm>
          <a:prstGeom prst="leftBrac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F8C2D4-028C-470C-996D-E729EE3F0D5C}"/>
              </a:ext>
            </a:extLst>
          </p:cNvPr>
          <p:cNvSpPr txBox="1"/>
          <p:nvPr/>
        </p:nvSpPr>
        <p:spPr>
          <a:xfrm>
            <a:off x="1635371" y="3576303"/>
            <a:ext cx="1488141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1200" dirty="0">
              <a:solidFill>
                <a:schemeClr val="accent3"/>
              </a:solidFill>
            </a:endParaRPr>
          </a:p>
          <a:p>
            <a:pPr algn="ctr"/>
            <a:endParaRPr lang="en-US" sz="1200" b="1" dirty="0">
              <a:solidFill>
                <a:schemeClr val="accent3"/>
              </a:solidFill>
            </a:endParaRPr>
          </a:p>
          <a:p>
            <a:pPr algn="ctr"/>
            <a:r>
              <a:rPr lang="en-US" sz="1200" b="1" dirty="0">
                <a:solidFill>
                  <a:srgbClr val="535C13"/>
                </a:solidFill>
              </a:rPr>
              <a:t>Performed</a:t>
            </a:r>
          </a:p>
          <a:p>
            <a:pPr algn="ctr"/>
            <a:r>
              <a:rPr lang="en-US" sz="1200" b="1" dirty="0">
                <a:solidFill>
                  <a:srgbClr val="535C13"/>
                </a:solidFill>
              </a:rPr>
              <a:t> </a:t>
            </a:r>
          </a:p>
          <a:p>
            <a:pPr algn="ctr"/>
            <a:r>
              <a:rPr lang="en-US" sz="1200" b="1" dirty="0">
                <a:solidFill>
                  <a:srgbClr val="535C13"/>
                </a:solidFill>
              </a:rPr>
              <a:t>Equally</a:t>
            </a:r>
          </a:p>
          <a:p>
            <a:pPr algn="ctr"/>
            <a:endParaRPr lang="en-US" sz="1200" dirty="0">
              <a:solidFill>
                <a:schemeClr val="accent3"/>
              </a:solidFill>
            </a:endParaRPr>
          </a:p>
          <a:p>
            <a:pPr algn="ctr"/>
            <a:endParaRPr lang="en-US" sz="1200" dirty="0">
              <a:solidFill>
                <a:schemeClr val="accent3"/>
              </a:solidFill>
            </a:endParaRPr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ACE8335D-D6C1-4B24-A10E-B1E7A8402F07}"/>
              </a:ext>
            </a:extLst>
          </p:cNvPr>
          <p:cNvSpPr/>
          <p:nvPr/>
        </p:nvSpPr>
        <p:spPr>
          <a:xfrm>
            <a:off x="1635370" y="3421071"/>
            <a:ext cx="277233" cy="1695460"/>
          </a:xfrm>
          <a:prstGeom prst="leftBrac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07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F4484D9-0287-4983-B6E1-436DAAC07F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6634" y="1170110"/>
            <a:ext cx="5790659" cy="5676900"/>
          </a:xfrm>
        </p:spPr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4EE7731-D016-4ABE-BAF1-C841A9527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930" y="-57057"/>
            <a:ext cx="11736140" cy="1185026"/>
          </a:xfrm>
        </p:spPr>
        <p:txBody>
          <a:bodyPr>
            <a:no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E70B5C8-F280-4023-8C5C-AE184ED6FD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91300" y="3529330"/>
            <a:ext cx="2575900" cy="98044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A10EBA8-3613-4552-B5E1-4233E2CB80DB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dirty="0"/>
              <a:t>Add nutritional information</a:t>
            </a:r>
          </a:p>
          <a:p>
            <a:endParaRPr lang="en-US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FFCFEFCE-B67A-43A6-98C3-BFC5F6DDDFF8}"/>
              </a:ext>
            </a:extLst>
          </p:cNvPr>
          <p:cNvSpPr txBox="1">
            <a:spLocks/>
          </p:cNvSpPr>
          <p:nvPr/>
        </p:nvSpPr>
        <p:spPr>
          <a:xfrm>
            <a:off x="4251679" y="105900"/>
            <a:ext cx="7524685" cy="8929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/>
            <a:bevelB/>
          </a:sp3d>
        </p:spPr>
        <p:txBody>
          <a:bodyPr vert="horz" wrap="square" lIns="91440" tIns="45720" rIns="91440" bIns="45720" numCol="2" spcCol="45720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Question: </a:t>
            </a:r>
          </a:p>
          <a:p>
            <a:r>
              <a:rPr lang="en-US" b="1" dirty="0">
                <a:solidFill>
                  <a:schemeClr val="tx2"/>
                </a:solidFill>
              </a:rPr>
              <a:t>Do certain regions generate more revenue than others? </a:t>
            </a:r>
          </a:p>
          <a:p>
            <a:endParaRPr lang="en-US" sz="1400" b="1" dirty="0">
              <a:solidFill>
                <a:schemeClr val="accent6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en-US" sz="1400" b="1" dirty="0">
              <a:solidFill>
                <a:schemeClr val="accent6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AND:</a:t>
            </a:r>
          </a:p>
          <a:p>
            <a:r>
              <a:rPr lang="en-US" sz="1400" b="1" dirty="0">
                <a:solidFill>
                  <a:schemeClr val="tx2"/>
                </a:solidFill>
              </a:rPr>
              <a:t>Who are the top three?</a:t>
            </a:r>
            <a:endParaRPr lang="en-US" sz="1100" dirty="0">
              <a:solidFill>
                <a:schemeClr val="tx2"/>
              </a:solidFill>
              <a:cs typeface="Arial" panose="020B0604020202020204" pitchFamily="34" charset="0"/>
            </a:endParaRPr>
          </a:p>
          <a:p>
            <a:endParaRPr lang="en-US" sz="11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C5C0EE-7D04-4FFE-8A36-C35208CE5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319" y="1170110"/>
            <a:ext cx="7940321" cy="56988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CB6A9DD-4116-4D8D-A59D-94C319FF2822}"/>
              </a:ext>
            </a:extLst>
          </p:cNvPr>
          <p:cNvSpPr txBox="1"/>
          <p:nvPr/>
        </p:nvSpPr>
        <p:spPr>
          <a:xfrm>
            <a:off x="0" y="1241814"/>
            <a:ext cx="425167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cs typeface="Arial" panose="020B0604020202020204" pitchFamily="34" charset="0"/>
              </a:rPr>
              <a:t>Answer</a:t>
            </a:r>
            <a:r>
              <a:rPr lang="en-US" sz="3200" b="1" dirty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2"/>
                </a:solidFill>
                <a:cs typeface="Arial" panose="020B0604020202020204" pitchFamily="34" charset="0"/>
              </a:rPr>
              <a:t>Yes.  The top three are :</a:t>
            </a:r>
          </a:p>
          <a:p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Western Europe, North America </a:t>
            </a:r>
          </a:p>
          <a:p>
            <a:r>
              <a:rPr lang="en-US" sz="1200" dirty="0">
                <a:solidFill>
                  <a:schemeClr val="tx2"/>
                </a:solidFill>
                <a:cs typeface="Arial" panose="020B0604020202020204" pitchFamily="34" charset="0"/>
              </a:rPr>
              <a:t>….</a:t>
            </a:r>
            <a:r>
              <a:rPr lang="en-US" sz="2000" dirty="0">
                <a:solidFill>
                  <a:schemeClr val="tx2"/>
                </a:solidFill>
                <a:cs typeface="Arial" panose="020B0604020202020204" pitchFamily="34" charset="0"/>
              </a:rPr>
              <a:t> and</a:t>
            </a:r>
          </a:p>
          <a:p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Northern Europe</a:t>
            </a: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002060"/>
                </a:solidFill>
                <a:cs typeface="Arial" panose="020B0604020202020204" pitchFamily="34" charset="0"/>
              </a:rPr>
              <a:t>Small sample sizes from Eastern Europe,</a:t>
            </a:r>
          </a:p>
          <a:p>
            <a:r>
              <a:rPr lang="en-US" sz="1400" dirty="0">
                <a:solidFill>
                  <a:srgbClr val="002060"/>
                </a:solidFill>
                <a:cs typeface="Arial" panose="020B0604020202020204" pitchFamily="34" charset="0"/>
              </a:rPr>
              <a:t>Scandinavia, Central America*</a:t>
            </a: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8A2D54B2-AB66-48C8-A4D3-493F4390E5D0}"/>
              </a:ext>
            </a:extLst>
          </p:cNvPr>
          <p:cNvSpPr/>
          <p:nvPr/>
        </p:nvSpPr>
        <p:spPr>
          <a:xfrm rot="5400000">
            <a:off x="5858415" y="2835100"/>
            <a:ext cx="475169" cy="1781221"/>
          </a:xfrm>
          <a:prstGeom prst="leftBrac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D30D58-6896-488F-A8E8-1FF4F6201E78}"/>
              </a:ext>
            </a:extLst>
          </p:cNvPr>
          <p:cNvSpPr txBox="1"/>
          <p:nvPr/>
        </p:nvSpPr>
        <p:spPr>
          <a:xfrm>
            <a:off x="5205389" y="4120488"/>
            <a:ext cx="1781221" cy="307777"/>
          </a:xfrm>
          <a:prstGeom prst="rect">
            <a:avLst/>
          </a:prstGeom>
          <a:solidFill>
            <a:schemeClr val="accent6">
              <a:lumMod val="20000"/>
              <a:lumOff val="80000"/>
              <a:alpha val="9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Equal Performance*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ADCB616-5E55-4BD3-AC4E-6B3BBAED241D}"/>
              </a:ext>
            </a:extLst>
          </p:cNvPr>
          <p:cNvSpPr/>
          <p:nvPr/>
        </p:nvSpPr>
        <p:spPr>
          <a:xfrm>
            <a:off x="194475" y="2643505"/>
            <a:ext cx="3950412" cy="1570990"/>
          </a:xfrm>
          <a:prstGeom prst="rightArrow">
            <a:avLst/>
          </a:prstGeom>
          <a:solidFill>
            <a:srgbClr val="0008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 Value &lt; .05 indicates a statistical difference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B1A3A34-DC78-4447-AB16-B78F3348CFA2}"/>
              </a:ext>
            </a:extLst>
          </p:cNvPr>
          <p:cNvSpPr txBox="1"/>
          <p:nvPr/>
        </p:nvSpPr>
        <p:spPr>
          <a:xfrm>
            <a:off x="26634" y="4597388"/>
            <a:ext cx="42516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cs typeface="Arial" panose="020B0604020202020204" pitchFamily="34" charset="0"/>
              </a:rPr>
              <a:t>Recommendation</a:t>
            </a:r>
            <a:r>
              <a:rPr lang="en-US" sz="3200" b="1" dirty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Explore best practices from regions that are top performers via additional market analysis.</a:t>
            </a: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Additional analysis on underdeveloped regions </a:t>
            </a:r>
            <a:r>
              <a:rPr lang="en-US" sz="1200" dirty="0">
                <a:solidFill>
                  <a:srgbClr val="002060"/>
                </a:solidFill>
                <a:cs typeface="Arial" panose="020B0604020202020204" pitchFamily="34" charset="0"/>
              </a:rPr>
              <a:t>(apply categorical and discount knowledge)</a:t>
            </a:r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B690C3A-8DAF-4813-9379-5B2C620A1798}"/>
              </a:ext>
            </a:extLst>
          </p:cNvPr>
          <p:cNvCxnSpPr/>
          <p:nvPr/>
        </p:nvCxnSpPr>
        <p:spPr>
          <a:xfrm>
            <a:off x="0" y="4597388"/>
            <a:ext cx="401386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B43034D7-60CB-4FAA-975E-D1FA4D2D5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236153"/>
              </p:ext>
            </p:extLst>
          </p:nvPr>
        </p:nvGraphicFramePr>
        <p:xfrm>
          <a:off x="9546989" y="1702881"/>
          <a:ext cx="2082800" cy="184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101390201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7877021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588737266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Group 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Group 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P-Adj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503592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Central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North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0072014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North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Scandinavia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6539515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North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South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0.005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2938656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North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Southern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2829127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Northern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Southern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4316311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Central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Western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4644767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Scandinavia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Western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0.003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6760062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South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Western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6202189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Southern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Western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0.001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31735859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3DC2D985-AD6A-4168-9F93-3766E7B12BDC}"/>
              </a:ext>
            </a:extLst>
          </p:cNvPr>
          <p:cNvSpPr txBox="1"/>
          <p:nvPr/>
        </p:nvSpPr>
        <p:spPr>
          <a:xfrm>
            <a:off x="10682728" y="6623107"/>
            <a:ext cx="2325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*Illustrated in Appendix</a:t>
            </a:r>
          </a:p>
        </p:txBody>
      </p:sp>
    </p:spTree>
    <p:extLst>
      <p:ext uri="{BB962C8B-B14F-4D97-AF65-F5344CB8AC3E}">
        <p14:creationId xmlns:p14="http://schemas.microsoft.com/office/powerpoint/2010/main" val="512120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1D0285A-BAD9-4745-9136-2CF8DC742A66}"/>
              </a:ext>
            </a:extLst>
          </p:cNvPr>
          <p:cNvSpPr/>
          <p:nvPr/>
        </p:nvSpPr>
        <p:spPr>
          <a:xfrm>
            <a:off x="216409" y="1357745"/>
            <a:ext cx="3896515" cy="52388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14BE6E71-12BB-423E-8881-32956D2C5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09" y="61462"/>
            <a:ext cx="11759182" cy="1179576"/>
          </a:xfr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dirty="0"/>
              <a:t>Sales Staff: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BE6A5B7-55FA-4F8F-8592-CBF3D718023F}"/>
              </a:ext>
            </a:extLst>
          </p:cNvPr>
          <p:cNvSpPr>
            <a:spLocks noGrp="1"/>
          </p:cNvSpPr>
          <p:nvPr>
            <p:ph type="subTitle" idx="20"/>
          </p:nvPr>
        </p:nvSpPr>
        <p:spPr/>
        <p:txBody>
          <a:bodyPr/>
          <a:lstStyle/>
          <a:p>
            <a:r>
              <a:rPr lang="en-US" dirty="0"/>
              <a:t>Add time and number of servings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73836B6-A588-47DA-9400-3B98222AB067}"/>
              </a:ext>
            </a:extLst>
          </p:cNvPr>
          <p:cNvSpPr txBox="1">
            <a:spLocks/>
          </p:cNvSpPr>
          <p:nvPr/>
        </p:nvSpPr>
        <p:spPr>
          <a:xfrm>
            <a:off x="3627440" y="194983"/>
            <a:ext cx="8261604" cy="8929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/>
            <a:bevelB/>
          </a:sp3d>
        </p:spPr>
        <p:txBody>
          <a:bodyPr vert="horz" wrap="square" lIns="91440" tIns="45720" rIns="91440" bIns="45720" numCol="2" spcCol="45720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Question: </a:t>
            </a:r>
          </a:p>
          <a:p>
            <a:r>
              <a:rPr lang="en-US" sz="1400" b="1" dirty="0"/>
              <a:t>Do certain sales representatives generate more revenue than others? </a:t>
            </a:r>
          </a:p>
          <a:p>
            <a:endParaRPr lang="en-US" sz="1400" b="1" dirty="0">
              <a:solidFill>
                <a:schemeClr val="accent6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en-US" sz="1400" b="1" dirty="0">
              <a:solidFill>
                <a:schemeClr val="accent6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AND:</a:t>
            </a:r>
          </a:p>
          <a:p>
            <a:r>
              <a:rPr lang="en-US" sz="1400" b="1" dirty="0"/>
              <a:t>Who are the top sellers?</a:t>
            </a:r>
            <a:endParaRPr lang="en-US" sz="1100" dirty="0">
              <a:solidFill>
                <a:schemeClr val="tx2">
                  <a:lumMod val="60000"/>
                  <a:lumOff val="40000"/>
                </a:schemeClr>
              </a:solidFill>
              <a:cs typeface="Arial" panose="020B0604020202020204" pitchFamily="34" charset="0"/>
            </a:endParaRPr>
          </a:p>
          <a:p>
            <a:endParaRPr lang="en-US" sz="11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E5F89-00F5-4258-81E9-C1FB6CD0F9BE}"/>
              </a:ext>
            </a:extLst>
          </p:cNvPr>
          <p:cNvSpPr txBox="1"/>
          <p:nvPr/>
        </p:nvSpPr>
        <p:spPr>
          <a:xfrm>
            <a:off x="406144" y="1431967"/>
            <a:ext cx="3268923" cy="184665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Answer: 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All sales staff, regardless of location or title  statistically generate equal revenue.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193A06-847B-48C1-976C-A85D52D61AEF}"/>
              </a:ext>
            </a:extLst>
          </p:cNvPr>
          <p:cNvSpPr txBox="1"/>
          <p:nvPr/>
        </p:nvSpPr>
        <p:spPr>
          <a:xfrm>
            <a:off x="385191" y="3399433"/>
            <a:ext cx="3289876" cy="30469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Recommendation: </a:t>
            </a: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Build on knowledge of smaller discounts achieving larger quantities.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Develop regional markets  (via analysis - future work?)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1CCC8A-423C-4E04-ACEC-D0B42EA42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924" y="1431967"/>
            <a:ext cx="7862667" cy="5164594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EC9359-F637-4A05-8A47-4126DA877D80}"/>
              </a:ext>
            </a:extLst>
          </p:cNvPr>
          <p:cNvCxnSpPr/>
          <p:nvPr/>
        </p:nvCxnSpPr>
        <p:spPr>
          <a:xfrm>
            <a:off x="436225" y="3916218"/>
            <a:ext cx="3001818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BC5798A-4457-468E-9664-B8141E6530CB}"/>
              </a:ext>
            </a:extLst>
          </p:cNvPr>
          <p:cNvSpPr/>
          <p:nvPr/>
        </p:nvSpPr>
        <p:spPr>
          <a:xfrm>
            <a:off x="3879413" y="5010397"/>
            <a:ext cx="1006764" cy="831272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$495</a:t>
            </a:r>
          </a:p>
        </p:txBody>
      </p:sp>
    </p:spTree>
    <p:extLst>
      <p:ext uri="{BB962C8B-B14F-4D97-AF65-F5344CB8AC3E}">
        <p14:creationId xmlns:p14="http://schemas.microsoft.com/office/powerpoint/2010/main" val="1260506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7E1C1-9F4E-4885-8EB7-50A8AB42F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720" y="121284"/>
            <a:ext cx="6050280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Looking Forward: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EA4FE3B-CDB9-4A33-A1EC-6BA5FFA25150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87850" y="1182835"/>
            <a:ext cx="6050280" cy="5197157"/>
          </a:xfrm>
        </p:spPr>
        <p:txBody>
          <a:bodyPr/>
          <a:lstStyle/>
          <a:p>
            <a:endParaRPr lang="en-US" dirty="0"/>
          </a:p>
          <a:p>
            <a:r>
              <a:rPr lang="en-US" sz="3600" u="sng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Maximize Revenues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Minimize discounts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Focus on Revenue Generating Categories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Develop Sales Staff, Underdeveloped Regions</a:t>
            </a:r>
          </a:p>
          <a:p>
            <a:pPr lvl="1" algn="l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lvl="1" algn="l">
              <a:lnSpc>
                <a:spcPct val="100000"/>
              </a:lnSpc>
              <a:spcBef>
                <a:spcPts val="300"/>
              </a:spcBef>
            </a:pPr>
            <a:r>
              <a:rPr lang="en-US" sz="3600" i="1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Future Work:</a:t>
            </a:r>
            <a:endParaRPr lang="en-US" sz="3200" u="sng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Market analysis for regions that need to be developed. </a:t>
            </a:r>
          </a:p>
          <a:p>
            <a:pPr lvl="2" algn="l"/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Examples: 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Regional category refinement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Discount types and frequency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Sales relationships</a:t>
            </a:r>
            <a:r>
              <a:rPr lang="en-US" sz="1600" dirty="0"/>
              <a:t>	</a:t>
            </a:r>
          </a:p>
          <a:p>
            <a:r>
              <a:rPr lang="en-US" dirty="0"/>
              <a:t>	 </a:t>
            </a:r>
          </a:p>
          <a:p>
            <a:r>
              <a:rPr lang="en-US" dirty="0"/>
              <a:t>	</a:t>
            </a:r>
          </a:p>
        </p:txBody>
      </p:sp>
      <p:pic>
        <p:nvPicPr>
          <p:cNvPr id="8" name="Picture Placeholder 7" descr="Dining Food Table ">
            <a:extLst>
              <a:ext uri="{FF2B5EF4-FFF2-40B4-BE49-F238E27FC236}">
                <a16:creationId xmlns:a16="http://schemas.microsoft.com/office/drawing/2014/main" id="{6B760F31-EEE6-47B3-A2FA-B82D6E6B821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787850" cy="6858000"/>
          </a:xfr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1E0330D-156C-49D4-931B-2CE605745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553" y="4993856"/>
            <a:ext cx="1936512" cy="174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940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Ingredients">
            <a:extLst>
              <a:ext uri="{FF2B5EF4-FFF2-40B4-BE49-F238E27FC236}">
                <a16:creationId xmlns:a16="http://schemas.microsoft.com/office/drawing/2014/main" id="{EBAB30E8-7A9F-444F-A633-275573A3E8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2" name="Picture Placeholder 21" descr="French Toast Stack">
            <a:extLst>
              <a:ext uri="{FF2B5EF4-FFF2-40B4-BE49-F238E27FC236}">
                <a16:creationId xmlns:a16="http://schemas.microsoft.com/office/drawing/2014/main" id="{2C161E9C-C16A-4780-830E-9B2CC6367C5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0" name="Picture Placeholder 19" descr="Spices with Spoons">
            <a:extLst>
              <a:ext uri="{FF2B5EF4-FFF2-40B4-BE49-F238E27FC236}">
                <a16:creationId xmlns:a16="http://schemas.microsoft.com/office/drawing/2014/main" id="{9F94FB8C-62F5-4831-B16A-385706F2829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8" name="Picture Placeholder 17" descr="Butternut Soup">
            <a:extLst>
              <a:ext uri="{FF2B5EF4-FFF2-40B4-BE49-F238E27FC236}">
                <a16:creationId xmlns:a16="http://schemas.microsoft.com/office/drawing/2014/main" id="{5F10EA36-DEB5-4407-BAB8-4AD641FD4A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2" name="Picture Placeholder 11" descr="Egg &amp; Avo">
            <a:extLst>
              <a:ext uri="{FF2B5EF4-FFF2-40B4-BE49-F238E27FC236}">
                <a16:creationId xmlns:a16="http://schemas.microsoft.com/office/drawing/2014/main" id="{9944A643-5BA0-4BB2-BC70-3EE2B9A58EB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6" name="Picture Placeholder 15" descr="Flapjack Stack">
            <a:extLst>
              <a:ext uri="{FF2B5EF4-FFF2-40B4-BE49-F238E27FC236}">
                <a16:creationId xmlns:a16="http://schemas.microsoft.com/office/drawing/2014/main" id="{7EC7A6F9-4BB5-4F67-9279-02CB8E98402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4" name="Picture Placeholder 13" descr="Nachos &amp; Dip">
            <a:extLst>
              <a:ext uri="{FF2B5EF4-FFF2-40B4-BE49-F238E27FC236}">
                <a16:creationId xmlns:a16="http://schemas.microsoft.com/office/drawing/2014/main" id="{AB4709AE-4BDB-4019-9C8F-F437CBE8581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0" name="Title 29" hidden="1">
            <a:extLst>
              <a:ext uri="{FF2B5EF4-FFF2-40B4-BE49-F238E27FC236}">
                <a16:creationId xmlns:a16="http://schemas.microsoft.com/office/drawing/2014/main" id="{2866DAE6-5CB2-4C68-8BD3-E5A30A15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Here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2B4648F-436B-40FC-A06B-5EA44239A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770" y="2777848"/>
            <a:ext cx="1216234" cy="109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69DD1C-5AD4-424A-897A-45E15CCB08CF}"/>
              </a:ext>
            </a:extLst>
          </p:cNvPr>
          <p:cNvSpPr txBox="1"/>
          <p:nvPr/>
        </p:nvSpPr>
        <p:spPr>
          <a:xfrm>
            <a:off x="508960" y="2909654"/>
            <a:ext cx="3793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418A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27432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DAD2A-316C-4715-AF37-CE4A65CE8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036" y="833747"/>
            <a:ext cx="7330935" cy="2087583"/>
          </a:xfrm>
        </p:spPr>
        <p:txBody>
          <a:bodyPr>
            <a:normAutofit/>
          </a:bodyPr>
          <a:lstStyle/>
          <a:p>
            <a:r>
              <a:rPr lang="en-US" sz="8800" dirty="0"/>
              <a:t>Appendix: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28EA919-972C-45A1-9100-F67D02A02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598" y="3449782"/>
            <a:ext cx="2702924" cy="243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463167"/>
      </p:ext>
    </p:extLst>
  </p:cSld>
  <p:clrMapOvr>
    <a:masterClrMapping/>
  </p:clrMapOvr>
</p:sld>
</file>

<file path=ppt/theme/theme1.xml><?xml version="1.0" encoding="utf-8"?>
<a:theme xmlns:a="http://schemas.openxmlformats.org/drawingml/2006/main" name="1_Recipe Book Slide Master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cipeBook_Win32_SL_v2" id="{BF9B6C79-FF4D-48C1-8F71-C7DDF387DF1A}" vid="{BE88A3C8-7112-4180-A9C5-249348E21FD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9254E94-1817-43B9-ABBF-828839528B1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8ED4560-B740-433C-9563-5913DF91D2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E8F07A5-30F7-464F-BEC9-691C161DB78A}">
  <ds:schemaRefs>
    <ds:schemaRef ds:uri="http://purl.org/dc/dcmitype/"/>
    <ds:schemaRef ds:uri="71af3243-3dd4-4a8d-8c0d-dd76da1f02a5"/>
    <ds:schemaRef ds:uri="http://purl.org/dc/elements/1.1/"/>
    <ds:schemaRef ds:uri="http://purl.org/dc/terms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16c05727-aa75-4e4a-9b5f-8a80a116589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Recipe book</Template>
  <TotalTime>0</TotalTime>
  <Words>1370</Words>
  <Application>Microsoft Office PowerPoint</Application>
  <PresentationFormat>Widescreen</PresentationFormat>
  <Paragraphs>410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Franklin Gothic Book</vt:lpstr>
      <vt:lpstr>Franklin Gothic Medium</vt:lpstr>
      <vt:lpstr>Times New Roman</vt:lpstr>
      <vt:lpstr>Wingdings</vt:lpstr>
      <vt:lpstr>1_Recipe Book Slide Master</vt:lpstr>
      <vt:lpstr>A look back:</vt:lpstr>
      <vt:lpstr>Hypothesis Testing: Methodology</vt:lpstr>
      <vt:lpstr>Discounts: </vt:lpstr>
      <vt:lpstr>Categories:</vt:lpstr>
      <vt:lpstr>Region:</vt:lpstr>
      <vt:lpstr>Sales Staff:</vt:lpstr>
      <vt:lpstr>Looking Forward:</vt:lpstr>
      <vt:lpstr>Title Here</vt:lpstr>
      <vt:lpstr>Appendix:</vt:lpstr>
      <vt:lpstr>Region:</vt:lpstr>
      <vt:lpstr>Categories:</vt:lpstr>
      <vt:lpstr>Background: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2020-02-12T16:56:16Z</dcterms:created>
  <dcterms:modified xsi:type="dcterms:W3CDTF">2020-02-18T18:28:41Z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